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6" r:id="rId1"/>
  </p:sldMasterIdLst>
  <p:notesMasterIdLst>
    <p:notesMasterId r:id="rId11"/>
  </p:notesMasterIdLst>
  <p:sldIdLst>
    <p:sldId id="277" r:id="rId2"/>
    <p:sldId id="295" r:id="rId3"/>
    <p:sldId id="308" r:id="rId4"/>
    <p:sldId id="309" r:id="rId5"/>
    <p:sldId id="310" r:id="rId6"/>
    <p:sldId id="304" r:id="rId7"/>
    <p:sldId id="312" r:id="rId8"/>
    <p:sldId id="313" r:id="rId9"/>
    <p:sldId id="311" r:id="rId10"/>
  </p:sldIdLst>
  <p:sldSz cx="9144000" cy="6858000" type="screen4x3"/>
  <p:notesSz cx="6692900" cy="9867900"/>
  <p:defaultTextStyle>
    <a:defPPr>
      <a:defRPr lang="ru-RU"/>
    </a:defPPr>
    <a:lvl1pPr marL="0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1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39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58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77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9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716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835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954" algn="l" defTabSz="914239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476B2"/>
    <a:srgbClr val="6666FF"/>
    <a:srgbClr val="0066FF"/>
    <a:srgbClr val="0033CC"/>
    <a:srgbClr val="F4D6AA"/>
    <a:srgbClr val="9BE5FF"/>
    <a:srgbClr val="64EAFC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86076" autoAdjust="0"/>
  </p:normalViewPr>
  <p:slideViewPr>
    <p:cSldViewPr>
      <p:cViewPr varScale="1">
        <p:scale>
          <a:sx n="78" d="100"/>
          <a:sy n="78" d="100"/>
        </p:scale>
        <p:origin x="-17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1"/>
            <a:ext cx="2900257" cy="495109"/>
          </a:xfrm>
          <a:prstGeom prst="rect">
            <a:avLst/>
          </a:prstGeom>
        </p:spPr>
        <p:txBody>
          <a:bodyPr vert="horz" lIns="91407" tIns="45702" rIns="91407" bIns="457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8" y="11"/>
            <a:ext cx="2900257" cy="495109"/>
          </a:xfrm>
          <a:prstGeom prst="rect">
            <a:avLst/>
          </a:prstGeom>
        </p:spPr>
        <p:txBody>
          <a:bodyPr vert="horz" lIns="91407" tIns="45702" rIns="91407" bIns="45702" rtlCol="0"/>
          <a:lstStyle>
            <a:lvl1pPr algn="r">
              <a:defRPr sz="1200"/>
            </a:lvl1pPr>
          </a:lstStyle>
          <a:p>
            <a:fld id="{C931D343-E24F-442F-9E32-D065A5EBFC4B}" type="datetimeFigureOut">
              <a:rPr lang="ru-RU" smtClean="0"/>
              <a:pPr/>
              <a:t>22.06.2020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25538" y="1233488"/>
            <a:ext cx="4441825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7" tIns="45702" rIns="91407" bIns="457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748927"/>
            <a:ext cx="5354320" cy="3885486"/>
          </a:xfrm>
          <a:prstGeom prst="rect">
            <a:avLst/>
          </a:prstGeom>
        </p:spPr>
        <p:txBody>
          <a:bodyPr vert="horz" lIns="91407" tIns="45702" rIns="91407" bIns="457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2793"/>
            <a:ext cx="2900257" cy="495108"/>
          </a:xfrm>
          <a:prstGeom prst="rect">
            <a:avLst/>
          </a:prstGeom>
        </p:spPr>
        <p:txBody>
          <a:bodyPr vert="horz" lIns="91407" tIns="45702" rIns="91407" bIns="457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8" y="9372793"/>
            <a:ext cx="2900257" cy="495108"/>
          </a:xfrm>
          <a:prstGeom prst="rect">
            <a:avLst/>
          </a:prstGeom>
        </p:spPr>
        <p:txBody>
          <a:bodyPr vert="horz" lIns="91407" tIns="45702" rIns="91407" bIns="45702" rtlCol="0" anchor="b"/>
          <a:lstStyle>
            <a:lvl1pPr algn="r">
              <a:defRPr sz="1200"/>
            </a:lvl1pPr>
          </a:lstStyle>
          <a:p>
            <a:fld id="{9682C83A-9D3B-497B-A1B9-C50737D7CC5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0705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25538" y="1233488"/>
            <a:ext cx="4441825" cy="333057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0718" indent="-28489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39568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595398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1223" indent="-227913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07050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62878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18706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74535" indent="-227913" defTabSz="103827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1038275" eaLnBrk="1" fontAlgn="base" hangingPunct="1">
              <a:spcBef>
                <a:spcPct val="0"/>
              </a:spcBef>
              <a:spcAft>
                <a:spcPct val="0"/>
              </a:spcAft>
            </a:pPr>
            <a:fld id="{6D8468D7-8F8A-451D-AD5C-6143CF953C14}" type="slidenum">
              <a:rPr lang="ru-RU" sz="1200">
                <a:solidFill>
                  <a:srgbClr val="000000"/>
                </a:solidFill>
                <a:latin typeface="Calibri" pitchFamily="34" charset="0"/>
              </a:rPr>
              <a:pPr defTabSz="1038275" eaLnBrk="1" fontAlgn="base" hangingPunct="1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00460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2C83A-9D3B-497B-A1B9-C50737D7CC53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9295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5793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5793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5793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25538" y="1233488"/>
            <a:ext cx="4441825" cy="33305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9C3206-A649-46D3-B57B-2B98E79BDBC9}" type="slidenum">
              <a:rPr lang="ru-RU" smtClean="0"/>
              <a:pPr/>
              <a:t>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25793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700"/>
            <a:ext cx="7772400" cy="1470025"/>
          </a:xfrm>
        </p:spPr>
        <p:txBody>
          <a:bodyPr>
            <a:normAutofit/>
          </a:bodyPr>
          <a:lstStyle>
            <a:lvl1pPr>
              <a:defRPr sz="4874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736" b="0">
                <a:solidFill>
                  <a:schemeClr val="bg1"/>
                </a:solidFill>
                <a:latin typeface="+mj-lt"/>
              </a:defRPr>
            </a:lvl1pPr>
            <a:lvl2pPr marL="445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16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7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3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4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20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64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37438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164"/>
            </a:lvl1pPr>
            <a:lvl2pPr marL="445801" indent="0">
              <a:buNone/>
              <a:defRPr sz="2736"/>
            </a:lvl2pPr>
            <a:lvl3pPr marL="891603" indent="0">
              <a:buNone/>
              <a:defRPr sz="2309"/>
            </a:lvl3pPr>
            <a:lvl4pPr marL="1337404" indent="0">
              <a:buNone/>
              <a:defRPr sz="1967"/>
            </a:lvl4pPr>
            <a:lvl5pPr marL="1783205" indent="0">
              <a:buNone/>
              <a:defRPr sz="1967"/>
            </a:lvl5pPr>
            <a:lvl6pPr marL="2229005" indent="0">
              <a:buNone/>
              <a:defRPr sz="1967"/>
            </a:lvl6pPr>
            <a:lvl7pPr marL="2674808" indent="0">
              <a:buNone/>
              <a:defRPr sz="1967"/>
            </a:lvl7pPr>
            <a:lvl8pPr marL="3120609" indent="0">
              <a:buNone/>
              <a:defRPr sz="1967"/>
            </a:lvl8pPr>
            <a:lvl9pPr marL="3566409" indent="0">
              <a:buNone/>
              <a:defRPr sz="1967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5"/>
            <a:ext cx="5486400" cy="8048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3369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0207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1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311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59676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7" y="1912"/>
            <a:ext cx="9142643" cy="685561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 userDrawn="1"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941953" cy="1105803"/>
          </a:xfrm>
        </p:spPr>
        <p:txBody>
          <a:bodyPr>
            <a:norm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6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84395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6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08037" indent="2715">
              <a:defRPr>
                <a:latin typeface="+mj-lt"/>
              </a:defRPr>
            </a:lvl2pPr>
            <a:lvl3pPr marL="537369" indent="-222547">
              <a:tabLst/>
              <a:defRPr>
                <a:latin typeface="+mj-lt"/>
              </a:defRPr>
            </a:lvl3pPr>
            <a:lvl4pPr marL="0" indent="308037">
              <a:lnSpc>
                <a:spcPts val="1539"/>
              </a:lnSpc>
              <a:spcBef>
                <a:spcPts val="342"/>
              </a:spcBef>
              <a:defRPr>
                <a:latin typeface="+mj-lt"/>
              </a:defRPr>
            </a:lvl4pPr>
            <a:lvl5pPr>
              <a:lnSpc>
                <a:spcPts val="1539"/>
              </a:lnSpc>
              <a:spcBef>
                <a:spcPts val="342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080"/>
            <a:ext cx="923618" cy="376853"/>
          </a:xfrm>
          <a:prstGeom prst="rect">
            <a:avLst/>
          </a:prstGeom>
          <a:noFill/>
        </p:spPr>
        <p:txBody>
          <a:bodyPr wrap="square" lIns="78164" tIns="39082" rIns="78164" bIns="39082" rtlCol="0">
            <a:noAutofit/>
          </a:bodyPr>
          <a:lstStyle/>
          <a:p>
            <a:pPr defTabSz="891603"/>
            <a:endParaRPr lang="ru-RU" sz="1796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0118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7" y="1606876"/>
            <a:ext cx="7320689" cy="4829253"/>
          </a:xfrm>
        </p:spPr>
        <p:txBody>
          <a:bodyPr/>
          <a:lstStyle>
            <a:lvl1pPr marL="310752" indent="0">
              <a:buFontTx/>
              <a:buNone/>
              <a:defRPr b="1">
                <a:latin typeface="+mj-lt"/>
              </a:defRPr>
            </a:lvl1pPr>
            <a:lvl2pPr marL="310752" indent="0">
              <a:defRPr>
                <a:latin typeface="+mj-lt"/>
              </a:defRPr>
            </a:lvl2pPr>
            <a:lvl3pPr marL="537369" indent="-222547">
              <a:defRPr>
                <a:latin typeface="+mj-lt"/>
              </a:defRPr>
            </a:lvl3pPr>
            <a:lvl4pPr marL="0" indent="308037">
              <a:defRPr>
                <a:latin typeface="+mj-lt"/>
              </a:defRPr>
            </a:lvl4pPr>
            <a:lvl5pPr marL="122672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7" y="501073"/>
            <a:ext cx="7337901" cy="1105803"/>
          </a:xfrm>
        </p:spPr>
        <p:txBody>
          <a:bodyPr/>
          <a:lstStyle>
            <a:lvl1pPr marL="0" marR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618"/>
            </a:lvl1pPr>
          </a:lstStyle>
          <a:p>
            <a:pPr marL="0" marR="0" lvl="0" indent="0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10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8662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1012512"/>
            <a:ext cx="7320689" cy="2024631"/>
          </a:xfrm>
        </p:spPr>
        <p:txBody>
          <a:bodyPr anchor="t"/>
          <a:lstStyle>
            <a:lvl1pPr algn="l">
              <a:defRPr sz="3933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7" y="3429723"/>
            <a:ext cx="7320689" cy="3006404"/>
          </a:xfrm>
        </p:spPr>
        <p:txBody>
          <a:bodyPr anchor="t"/>
          <a:lstStyle>
            <a:lvl1pPr marL="0" indent="0">
              <a:buNone/>
              <a:defRPr sz="1967">
                <a:solidFill>
                  <a:schemeClr val="tx1">
                    <a:tint val="75000"/>
                  </a:schemeClr>
                </a:solidFill>
              </a:defRPr>
            </a:lvl1pPr>
            <a:lvl2pPr marL="445801" indent="0">
              <a:buNone/>
              <a:defRPr sz="1796">
                <a:solidFill>
                  <a:schemeClr val="tx1">
                    <a:tint val="75000"/>
                  </a:schemeClr>
                </a:solidFill>
              </a:defRPr>
            </a:lvl2pPr>
            <a:lvl3pPr marL="891603" indent="0">
              <a:buNone/>
              <a:defRPr sz="1539">
                <a:solidFill>
                  <a:schemeClr val="tx1">
                    <a:tint val="75000"/>
                  </a:schemeClr>
                </a:solidFill>
              </a:defRPr>
            </a:lvl3pPr>
            <a:lvl4pPr marL="1337404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4pPr>
            <a:lvl5pPr marL="17832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5pPr>
            <a:lvl6pPr marL="2229005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6pPr>
            <a:lvl7pPr marL="2674808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7pPr>
            <a:lvl8pPr marL="31206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8pPr>
            <a:lvl9pPr marL="3566409" indent="0">
              <a:buNone/>
              <a:defRPr sz="13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655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2"/>
            <a:ext cx="3620764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2"/>
            <a:ext cx="3644897" cy="4695797"/>
          </a:xfrm>
        </p:spPr>
        <p:txBody>
          <a:bodyPr/>
          <a:lstStyle>
            <a:lvl1pPr>
              <a:defRPr sz="2736"/>
            </a:lvl1pPr>
            <a:lvl2pPr>
              <a:defRPr sz="2309"/>
            </a:lvl2pPr>
            <a:lvl3pPr>
              <a:defRPr sz="1967"/>
            </a:lvl3pPr>
            <a:lvl4pPr>
              <a:defRPr sz="1796"/>
            </a:lvl4pPr>
            <a:lvl5pPr>
              <a:defRPr sz="1796"/>
            </a:lvl5pPr>
            <a:lvl6pPr>
              <a:defRPr sz="1796"/>
            </a:lvl6pPr>
            <a:lvl7pPr>
              <a:defRPr sz="1796"/>
            </a:lvl7pPr>
            <a:lvl8pPr>
              <a:defRPr sz="1796"/>
            </a:lvl8pPr>
            <a:lvl9pPr>
              <a:defRPr sz="179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7476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0" y="1606872"/>
            <a:ext cx="3674753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0" y="2174876"/>
            <a:ext cx="3674753" cy="4261248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15" y="1606872"/>
            <a:ext cx="3587825" cy="568003"/>
          </a:xfrm>
        </p:spPr>
        <p:txBody>
          <a:bodyPr anchor="b"/>
          <a:lstStyle>
            <a:lvl1pPr marL="0" indent="0">
              <a:buNone/>
              <a:defRPr sz="2309" b="1"/>
            </a:lvl1pPr>
            <a:lvl2pPr marL="445801" indent="0">
              <a:buNone/>
              <a:defRPr sz="1967" b="1"/>
            </a:lvl2pPr>
            <a:lvl3pPr marL="891603" indent="0">
              <a:buNone/>
              <a:defRPr sz="1796" b="1"/>
            </a:lvl3pPr>
            <a:lvl4pPr marL="1337404" indent="0">
              <a:buNone/>
              <a:defRPr sz="1539" b="1"/>
            </a:lvl4pPr>
            <a:lvl5pPr marL="1783205" indent="0">
              <a:buNone/>
              <a:defRPr sz="1539" b="1"/>
            </a:lvl5pPr>
            <a:lvl6pPr marL="2229005" indent="0">
              <a:buNone/>
              <a:defRPr sz="1539" b="1"/>
            </a:lvl6pPr>
            <a:lvl7pPr marL="2674808" indent="0">
              <a:buNone/>
              <a:defRPr sz="1539" b="1"/>
            </a:lvl7pPr>
            <a:lvl8pPr marL="3120609" indent="0">
              <a:buNone/>
              <a:defRPr sz="1539" b="1"/>
            </a:lvl8pPr>
            <a:lvl9pPr marL="3566409" indent="0">
              <a:buNone/>
              <a:defRPr sz="153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15" y="2188097"/>
            <a:ext cx="3587825" cy="4248027"/>
          </a:xfrm>
        </p:spPr>
        <p:txBody>
          <a:bodyPr/>
          <a:lstStyle>
            <a:lvl1pPr>
              <a:defRPr sz="2309"/>
            </a:lvl1pPr>
            <a:lvl2pPr>
              <a:defRPr sz="1967"/>
            </a:lvl2pPr>
            <a:lvl3pPr>
              <a:defRPr sz="1796"/>
            </a:lvl3pPr>
            <a:lvl4pPr>
              <a:defRPr sz="1539"/>
            </a:lvl4pPr>
            <a:lvl5pPr>
              <a:defRPr sz="1539"/>
            </a:lvl5pPr>
            <a:lvl6pPr>
              <a:defRPr sz="1539"/>
            </a:lvl6pPr>
            <a:lvl7pPr>
              <a:defRPr sz="1539"/>
            </a:lvl7pPr>
            <a:lvl8pPr>
              <a:defRPr sz="1539"/>
            </a:lvl8pPr>
            <a:lvl9pPr>
              <a:defRPr sz="153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3274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71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311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3"/>
            <a:ext cx="567428" cy="653107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30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1951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19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164"/>
            </a:lvl1pPr>
            <a:lvl2pPr>
              <a:defRPr sz="2736"/>
            </a:lvl2pPr>
            <a:lvl3pPr>
              <a:defRPr sz="2309"/>
            </a:lvl3pPr>
            <a:lvl4pPr>
              <a:defRPr sz="1967"/>
            </a:lvl4pPr>
            <a:lvl5pPr>
              <a:defRPr sz="1967"/>
            </a:lvl5pPr>
            <a:lvl6pPr>
              <a:defRPr sz="1967"/>
            </a:lvl6pPr>
            <a:lvl7pPr>
              <a:defRPr sz="1967"/>
            </a:lvl7pPr>
            <a:lvl8pPr>
              <a:defRPr sz="1967"/>
            </a:lvl8pPr>
            <a:lvl9pPr>
              <a:defRPr sz="19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368"/>
            </a:lvl1pPr>
            <a:lvl2pPr marL="445801" indent="0">
              <a:buNone/>
              <a:defRPr sz="1197"/>
            </a:lvl2pPr>
            <a:lvl3pPr marL="891603" indent="0">
              <a:buNone/>
              <a:defRPr sz="941"/>
            </a:lvl3pPr>
            <a:lvl4pPr marL="1337404" indent="0">
              <a:buNone/>
              <a:defRPr sz="855"/>
            </a:lvl4pPr>
            <a:lvl5pPr marL="1783205" indent="0">
              <a:buNone/>
              <a:defRPr sz="855"/>
            </a:lvl5pPr>
            <a:lvl6pPr marL="2229005" indent="0">
              <a:buNone/>
              <a:defRPr sz="855"/>
            </a:lvl6pPr>
            <a:lvl7pPr marL="2674808" indent="0">
              <a:buNone/>
              <a:defRPr sz="855"/>
            </a:lvl7pPr>
            <a:lvl8pPr marL="3120609" indent="0">
              <a:buNone/>
              <a:defRPr sz="855"/>
            </a:lvl8pPr>
            <a:lvl9pPr marL="3566409" indent="0">
              <a:buNone/>
              <a:defRPr sz="85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5580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7" y="490023"/>
            <a:ext cx="7343873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7" y="1600203"/>
            <a:ext cx="7343873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6"/>
            <a:ext cx="2133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6"/>
            <a:ext cx="2895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891603"/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95" y="6041425"/>
            <a:ext cx="619711" cy="631835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052"/>
              </a:lnSpc>
              <a:defRPr sz="2309">
                <a:solidFill>
                  <a:schemeClr val="bg1"/>
                </a:solidFill>
              </a:defRPr>
            </a:lvl1pPr>
          </a:lstStyle>
          <a:p>
            <a:pPr defTabSz="891603"/>
            <a:fld id="{E20E89E6-FE54-4E13-859C-1FA908D70D39}" type="slidenum">
              <a:rPr lang="ru-RU" smtClean="0">
                <a:solidFill>
                  <a:prstClr val="white"/>
                </a:solidFill>
              </a:rPr>
              <a:pPr defTabSz="891603"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98827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  <p:sldLayoutId id="2147483840" r:id="rId4"/>
    <p:sldLayoutId id="2147483841" r:id="rId5"/>
    <p:sldLayoutId id="2147483842" r:id="rId6"/>
    <p:sldLayoutId id="2147483843" r:id="rId7"/>
    <p:sldLayoutId id="2147483844" r:id="rId8"/>
    <p:sldLayoutId id="2147483845" r:id="rId9"/>
    <p:sldLayoutId id="2147483846" r:id="rId10"/>
    <p:sldLayoutId id="2147483847" r:id="rId11"/>
    <p:sldLayoutId id="2147483848" r:id="rId12"/>
    <p:sldLayoutId id="2147483849" r:id="rId13"/>
    <p:sldLayoutId id="2147483850" r:id="rId14"/>
  </p:sldLayoutIdLst>
  <p:hf hdr="0" ftr="0" dt="0"/>
  <p:txStyles>
    <p:titleStyle>
      <a:lvl1pPr algn="l" defTabSz="891603" rtl="0" eaLnBrk="1" latinLnBrk="0" hangingPunct="1">
        <a:lnSpc>
          <a:spcPts val="4445"/>
        </a:lnSpc>
        <a:spcBef>
          <a:spcPct val="0"/>
        </a:spcBef>
        <a:buNone/>
        <a:defRPr sz="3591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0752" indent="0" algn="l" defTabSz="891603" rtl="0" eaLnBrk="1" latinLnBrk="0" hangingPunct="1">
        <a:spcBef>
          <a:spcPct val="20000"/>
        </a:spcBef>
        <a:buFont typeface="+mj-lt"/>
        <a:buNone/>
        <a:defRPr sz="3164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0752" indent="0" algn="l" defTabSz="891603" rtl="0" eaLnBrk="1" latinLnBrk="0" hangingPunct="1">
        <a:spcBef>
          <a:spcPct val="20000"/>
        </a:spcBef>
        <a:buFont typeface="Arial" pitchFamily="34" charset="0"/>
        <a:buNone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09290" indent="-222547" algn="l" defTabSz="891603" rtl="0" eaLnBrk="1" latinLnBrk="0" hangingPunct="1">
        <a:spcBef>
          <a:spcPct val="20000"/>
        </a:spcBef>
        <a:buFont typeface="Arial" pitchFamily="34" charset="0"/>
        <a:buChar char="•"/>
        <a:defRPr sz="2052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08037" algn="just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tabLst/>
        <a:defRPr sz="1368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26720" indent="0" algn="l" defTabSz="891603" rtl="0" eaLnBrk="1" latinLnBrk="0" hangingPunct="1">
        <a:lnSpc>
          <a:spcPts val="1539"/>
        </a:lnSpc>
        <a:spcBef>
          <a:spcPts val="342"/>
        </a:spcBef>
        <a:buFont typeface="Arial" pitchFamily="34" charset="0"/>
        <a:buNone/>
        <a:defRPr sz="1197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4519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6pPr>
      <a:lvl7pPr marL="2897707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7pPr>
      <a:lvl8pPr marL="3343509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8pPr>
      <a:lvl9pPr marL="3789311" indent="-222901" algn="l" defTabSz="891603" rtl="0" eaLnBrk="1" latinLnBrk="0" hangingPunct="1">
        <a:spcBef>
          <a:spcPct val="20000"/>
        </a:spcBef>
        <a:buFont typeface="Arial" pitchFamily="34" charset="0"/>
        <a:buChar char="•"/>
        <a:defRPr sz="19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1pPr>
      <a:lvl2pPr marL="445801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2pPr>
      <a:lvl3pPr marL="891603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3pPr>
      <a:lvl4pPr marL="1337404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4pPr>
      <a:lvl5pPr marL="17832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5pPr>
      <a:lvl6pPr marL="2229005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6pPr>
      <a:lvl7pPr marL="2674808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7pPr>
      <a:lvl8pPr marL="31206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8pPr>
      <a:lvl9pPr marL="3566409" algn="l" defTabSz="891603" rtl="0" eaLnBrk="1" latinLnBrk="0" hangingPunct="1">
        <a:defRPr sz="17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980632" y="2487772"/>
            <a:ext cx="5240956" cy="44827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Федеральная налоговая служба</a:t>
            </a:r>
          </a:p>
        </p:txBody>
      </p:sp>
      <p:sp>
        <p:nvSpPr>
          <p:cNvPr id="11" name="TextBox 42"/>
          <p:cNvSpPr txBox="1">
            <a:spLocks noChangeArrowheads="1"/>
          </p:cNvSpPr>
          <p:nvPr/>
        </p:nvSpPr>
        <p:spPr bwMode="auto">
          <a:xfrm>
            <a:off x="604666" y="3429000"/>
            <a:ext cx="7992888" cy="174093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177" tIns="39089" rIns="78177" bIns="39089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891603" eaLnBrk="1" hangingPunct="1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«Изменения в налоговом законодательстве в части применения специальных налоговых режимов и налогообложения имущества»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defTabSz="891603" eaLnBrk="1" hangingPunct="1"/>
            <a:endParaRPr lang="ru-RU" sz="2400" b="1" dirty="0">
              <a:solidFill>
                <a:srgbClr val="0070C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43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3" y="320884"/>
            <a:ext cx="1786415" cy="1770877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9344" y="4704357"/>
            <a:ext cx="485979" cy="18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0412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2420888"/>
          <a:ext cx="7776864" cy="3785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/>
                <a:gridCol w="2592288"/>
                <a:gridCol w="2592288"/>
              </a:tblGrid>
              <a:tr h="478408"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Вид отчетности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Сроки, установленные НК РФ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Сроки, установленные Постановлением </a:t>
                      </a:r>
                      <a:endParaRPr lang="ru-RU" dirty="0"/>
                    </a:p>
                  </a:txBody>
                  <a:tcPr anchor="ctr"/>
                </a:tc>
              </a:tr>
              <a:tr h="478408"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УСН за 2019 год (организации)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31 марта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30 июня</a:t>
                      </a:r>
                      <a:endParaRPr lang="ru-RU" dirty="0"/>
                    </a:p>
                  </a:txBody>
                  <a:tcPr anchor="ctr"/>
                </a:tc>
              </a:tr>
              <a:tr h="478408"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УСН за 2019 год (ИП)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30 апреля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30 июля</a:t>
                      </a:r>
                      <a:endParaRPr lang="ru-RU" dirty="0"/>
                    </a:p>
                  </a:txBody>
                  <a:tcPr anchor="ctr"/>
                </a:tc>
              </a:tr>
              <a:tr h="478408"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ЕСХН за 2019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31 марта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30 июня</a:t>
                      </a:r>
                      <a:endParaRPr lang="ru-RU" dirty="0"/>
                    </a:p>
                  </a:txBody>
                  <a:tcPr anchor="ctr"/>
                </a:tc>
              </a:tr>
              <a:tr h="573876"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ЕНВД за 1 квартал 2020 года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20 апреля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dirty="0" smtClean="0">
                          <a:latin typeface="Times New Roman"/>
                          <a:ea typeface="Times New Roman"/>
                        </a:rPr>
                        <a:t>20 июля</a:t>
                      </a:r>
                      <a:endParaRPr lang="ru-RU" dirty="0"/>
                    </a:p>
                  </a:txBody>
                  <a:tcPr anchor="ctr"/>
                </a:tc>
              </a:tr>
              <a:tr h="573876">
                <a:tc>
                  <a:txBody>
                    <a:bodyPr/>
                    <a:lstStyle/>
                    <a:p>
                      <a:pPr algn="ctr"/>
                      <a:r>
                        <a:rPr lang="ru-RU" sz="1796" kern="120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Декларация по налогу на имущество организаций за 2019 год</a:t>
                      </a:r>
                      <a:endParaRPr lang="ru-RU" sz="1796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30</a:t>
                      </a:r>
                      <a:r>
                        <a:rPr lang="ru-RU" sz="1796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марта</a:t>
                      </a:r>
                      <a:endParaRPr lang="ru-RU" sz="1796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96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30</a:t>
                      </a:r>
                      <a:r>
                        <a:rPr lang="ru-RU" sz="1796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июня</a:t>
                      </a:r>
                      <a:endParaRPr lang="ru-RU" sz="1796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196752"/>
            <a:ext cx="7712523" cy="5476507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</a:pPr>
            <a:r>
              <a:rPr lang="ru-RU" sz="1800" dirty="0" smtClean="0">
                <a:ea typeface="+mj-ea"/>
                <a:cs typeface="+mj-cs"/>
                <a:sym typeface="Trebuchet MS"/>
              </a:rPr>
              <a:t>	</a:t>
            </a:r>
            <a:endParaRPr lang="ru-RU" sz="2200" i="1" dirty="0">
              <a:ea typeface="+mj-ea"/>
              <a:cs typeface="+mj-cs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853821" cy="695681"/>
          </a:xfrm>
        </p:spPr>
        <p:txBody>
          <a:bodyPr>
            <a:noAutofit/>
          </a:bodyPr>
          <a:lstStyle/>
          <a:p>
            <a:pPr lvl="0"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Постановлением Правительства РФ от 02.04.2020 № 409 для  налогоплательщиков: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Продлены на 3 месяца сроки представления налоговых деклараций, приходящиеся на март-май: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 rot="316998">
            <a:off x="8324095" y="6041425"/>
            <a:ext cx="619711" cy="631835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46689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3</a:t>
            </a:fld>
            <a:endParaRPr lang="ru-RU" sz="2400" dirty="0"/>
          </a:p>
        </p:txBody>
      </p:sp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683568" y="1124744"/>
            <a:ext cx="7853821" cy="6956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Продлены сроки уплаты налогов на 4-6 месяцев для ИП и организаций, признанных постановлением Правительства от 03.04.2020 № 434 (в ред. от 30.05.2020) в наибольшей степени пострадавших в условиях ухудшения ситуации в результате распространения новой коронавирусной инфекции: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2.1. по специальным налоговым режимам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132856"/>
          <a:ext cx="7848873" cy="4528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91"/>
                <a:gridCol w="1992221"/>
                <a:gridCol w="3240361"/>
              </a:tblGrid>
              <a:tr h="430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Сроки, установленные НК РФ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Сроки, установленные Постановлением 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УСН за 2019 год (организации)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 марта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 сентября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УСН за 2019 год (ИП)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 апреля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 октября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0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авансовый платеж УСН за 1 квартал 2020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 апреля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 октября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0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авансовый платеж УСН за 2 квартал 2020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 июля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освобождение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ЕСХН за 2019 год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 марта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 сентября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304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авансовый платеж по ЕСХН за 1 полугодие 2020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 июля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освобождение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ЕНВД за 1квартал 2020 года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 апреля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 октября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028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ЕНВД за 2 квартал 2020 года</a:t>
                      </a:r>
                      <a:endParaRPr lang="ru-RU" sz="11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 июля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89160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kern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освобождение</a:t>
                      </a:r>
                      <a:endParaRPr lang="ru-RU" sz="1300" b="0" kern="0" dirty="0">
                        <a:solidFill>
                          <a:schemeClr val="dk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84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ПСН по срокам уплаты, приходящимся на 2 квартал 2020 года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сроки по п. 2 ст. 346.51 НК РФ</a:t>
                      </a:r>
                      <a:endParaRPr lang="ru-RU" sz="11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 количества дней срока, на который выдается патент, исключаются календарные дни, приходящиеся на апрель, май и июнь 2020 года.</a:t>
                      </a:r>
                      <a:endParaRPr lang="ru-RU" sz="13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42115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4</a:t>
            </a:fld>
            <a:endParaRPr lang="ru-RU" sz="2400" dirty="0"/>
          </a:p>
        </p:txBody>
      </p:sp>
      <p:sp>
        <p:nvSpPr>
          <p:cNvPr id="3" name="Объект 1"/>
          <p:cNvSpPr txBox="1">
            <a:spLocks/>
          </p:cNvSpPr>
          <p:nvPr/>
        </p:nvSpPr>
        <p:spPr>
          <a:xfrm>
            <a:off x="683568" y="548680"/>
            <a:ext cx="7640515" cy="583264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0752" marR="0" lvl="0" indent="0" algn="l" defTabSz="891603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None/>
              <a:tabLst/>
              <a:defRPr/>
            </a:pPr>
            <a:endParaRPr lang="ru-RU" sz="7200" b="1" i="1" dirty="0" smtClean="0">
              <a:solidFill>
                <a:srgbClr val="005AA9"/>
              </a:solidFill>
              <a:latin typeface="+mj-lt"/>
              <a:ea typeface="+mj-ea"/>
              <a:cs typeface="+mj-cs"/>
              <a:sym typeface="Trebuchet MS"/>
            </a:endParaRPr>
          </a:p>
          <a:p>
            <a:pPr marL="310752" marR="0" lvl="0" indent="0" algn="l" defTabSz="891603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+mj-lt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Times New Roman" panose="02020603050405020304" pitchFamily="18" charset="0"/>
            </a:endParaRPr>
          </a:p>
          <a:p>
            <a:pPr marL="310752" marR="0" lvl="0" indent="0" algn="l" defTabSz="8916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10752" marR="0" lvl="0" indent="0" algn="l" defTabSz="8916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10752" marR="0" lvl="0" indent="0" algn="l" defTabSz="8916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  <a:p>
            <a:pPr marL="310752" marR="0" lvl="0" indent="0" algn="l" defTabSz="89160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1628800"/>
          <a:ext cx="7848873" cy="3852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6291"/>
                <a:gridCol w="2616291"/>
                <a:gridCol w="2616291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Налог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kern="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Сроки, установленные НК РФ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ker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Сроки, установленные Постановлением </a:t>
                      </a:r>
                      <a:endParaRPr lang="ru-RU" sz="16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 имущество за 2019 год</a:t>
                      </a:r>
                      <a:endParaRPr lang="ru-RU" sz="160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марта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 мая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 имущество за 1 квартал 2020 года</a:t>
                      </a:r>
                      <a:endParaRPr lang="ru-RU" sz="160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апреля</a:t>
                      </a:r>
                      <a:endParaRPr lang="ru-RU" sz="1600" b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 октября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за 2 квартал 2020 года</a:t>
                      </a:r>
                      <a:endParaRPr lang="ru-RU" sz="160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июля</a:t>
                      </a:r>
                      <a:endParaRPr lang="ru-RU" sz="1600" b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освобождение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Транспортный и земельный налоги за 1 квартал 2020 года</a:t>
                      </a:r>
                      <a:endParaRPr lang="ru-RU" sz="160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апреля</a:t>
                      </a:r>
                      <a:endParaRPr lang="ru-RU" sz="1600" b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октября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Транспортный и земельный налоги за 2 квартал 2020 года</a:t>
                      </a:r>
                      <a:endParaRPr lang="ru-RU" sz="160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июля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0" dirty="0" smtClean="0">
                          <a:solidFill>
                            <a:srgbClr val="0D0D0D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освобождение</a:t>
                      </a:r>
                      <a:endParaRPr lang="ru-RU" sz="1600" b="0" dirty="0">
                        <a:solidFill>
                          <a:srgbClr val="31849B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7853821" cy="69568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2.2.  по имущественным налогам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7310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5</a:t>
            </a:fld>
            <a:endParaRPr lang="ru-RU" sz="2400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611560" y="620688"/>
            <a:ext cx="7853821" cy="695681"/>
          </a:xfrm>
        </p:spPr>
        <p:txBody>
          <a:bodyPr>
            <a:no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Виды деятельности, отнесенные постановлением Правительства от 03.04.2020 № 434 (в ред. от 30.05.2020) к наиболее пострадавшим в условиях ухудшения ситуации в результате распространения новой коронавирусной инфекции: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2"/>
          <p:cNvSpPr txBox="1">
            <a:spLocks/>
          </p:cNvSpPr>
          <p:nvPr/>
        </p:nvSpPr>
        <p:spPr>
          <a:xfrm>
            <a:off x="683568" y="1268760"/>
            <a:ext cx="7853821" cy="5328592"/>
          </a:xfrm>
          <a:prstGeom prst="rect">
            <a:avLst/>
          </a:prstGeom>
        </p:spPr>
        <p:txBody>
          <a:bodyPr vert="horz" lIns="104269" tIns="52135" rIns="104269" bIns="52135" rtlCol="0" anchor="ctr">
            <a:noAutofit/>
          </a:bodyPr>
          <a:lstStyle/>
          <a:p>
            <a:pPr marL="0" marR="0" lvl="0" indent="0" algn="ctr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484784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49.3 - Деятельность прочего сухопутного пассажирского транспорта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49.4 Деятельность автомобильного грузового транспорта и услуги по перевозкам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51.1 Деятельность пассажирского воздушного транспорта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51.21 Деятельность грузового воздушного транспорта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52.21.21 Деятельность автовокзалов и автостанций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52.23.1 Деятельность вспомогательная, связанная с воздушным транспортом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90 Деятельность творческая, деятельность в области искусства и организации развлечений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59.14 Деятельность в области демонстрации кинофильмов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91.02 Деятельность музеев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91.04.1 Деятельность зоопарков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32.99.8 Производство изделий народных художественных промыслов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93 Деятельность в области спорта, отдыха и развлечений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96.04 Деятельность физкультурно-оздоровительная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86.90.4 Деятельность санаторно-курортных организаций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79 Деятельность туристических агентств и прочих организаций, предоставляющих услуги в сфере туризма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55 Деятельность по предоставлению мест для временного проживания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56 Деятельность по предоставлению продуктов питания и напитков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85.41 Образование дополнительное детей и взрослых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88.91 Предоставление услуг по дневному уходу за детьми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82.3 Деятельность по организации конференций и выставок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95 Ремонт компьютеров, предметов личного потребления и хозяйственно-бытового назначения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96.01 Стирка и химическая чистка текстильных и меховых изделий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96.02 Предоставление услуг парикмахерскими и салонами красоты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86.23 Стоматологическая практика</a:t>
            </a:r>
          </a:p>
        </p:txBody>
      </p:sp>
    </p:spTree>
    <p:extLst>
      <p:ext uri="{BB962C8B-B14F-4D97-AF65-F5344CB8AC3E}">
        <p14:creationId xmlns="" xmlns:p14="http://schemas.microsoft.com/office/powerpoint/2010/main" val="376058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1109014"/>
            <a:ext cx="6192688" cy="13281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defTabSz="1043056">
              <a:spcBef>
                <a:spcPct val="0"/>
              </a:spcBef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7363" y="2564904"/>
            <a:ext cx="6264696" cy="38884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342900" indent="-342900" defTabSz="891917">
              <a:spcBef>
                <a:spcPct val="0"/>
              </a:spcBef>
            </a:pPr>
            <a:endParaRPr lang="ru-RU" sz="2200" b="1" i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920880" cy="5400600"/>
          </a:xfrm>
        </p:spPr>
        <p:txBody>
          <a:bodyPr>
            <a:noAutofit/>
          </a:bodyPr>
          <a:lstStyle/>
          <a:p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45.11.2 Торговля розничная легковыми автомобилями и легкими автотранспортными средствами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45.11.3 Торговля розничная легковыми автомобилями и легкими автотранспортными средствами прочая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45.19.2 Торговля розничная прочими автотранспортными средствами, кроме пассажирских,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45.19.3 Торговля розничная прочими автотранспортными средствами, кроме пассажирских, прочая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45.32 Торговля розничная автомобильными деталями, узлами и принадлежностями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45.40.2 Торговля розничная мотоциклами, их деталями, составными частями и принадлежностями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45.40.3 Торговля розничная мотоциклами, их деталями, узлами и принадлежностями прочая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47.19 Торговля розничная прочая в неспециализированных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47.4 Торговля розничная информационным и коммуникационным оборудованием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47.5 Торговля розничная прочими бытовыми изделиями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47.6 Торговля розничная товарами культурно-развлекательного назначения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47.7 Торговля розничная прочими товарами в специализированных магазинах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47.82 Торговля розничная в нестационарных торговых объектах и на рынках текстилем, одеждой и обувью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47.89 Торговля розничная в нестационарных торговых объектах и на рынках прочими товарами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47.99.2 Деятельность по осуществлению торговли через автоматы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41 Строительство зданий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42 Строительство инженерных сооружений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43 Работы строительные специализированные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 Операции с недвижимым имуществом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70.10.1 – Деятельность по управлению финансово-промышленными группами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70.22 Консультирование по вопросам коммерческой деятельности и управления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82.1 Деятельность административно-хозяйственная и вспомогательная деятельность по обеспечению функционирования организации 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82.9 Деятельность по предоставлению вспомогательных услуг для бизнеса, не включенная в другие группировки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96 Деятельность по предоставлению прочих персональных услуг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97 Деятельность по предоставлению прочих персональных услуг</a:t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2"/>
          <p:cNvSpPr txBox="1">
            <a:spLocks/>
          </p:cNvSpPr>
          <p:nvPr/>
        </p:nvSpPr>
        <p:spPr>
          <a:xfrm>
            <a:off x="611560" y="332656"/>
            <a:ext cx="7853821" cy="695681"/>
          </a:xfrm>
          <a:prstGeom prst="rect">
            <a:avLst/>
          </a:prstGeom>
        </p:spPr>
        <p:txBody>
          <a:bodyPr vert="horz" lIns="104269" tIns="52135" rIns="104269" bIns="52135" rtlCol="0" anchor="ctr">
            <a:noAutofit/>
          </a:bodyPr>
          <a:lstStyle/>
          <a:p>
            <a:pPr marL="0" marR="0" lvl="0" indent="0" algn="ctr" defTabSz="89160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Виды деятельности, отнесенные постановлением Правительства от 03.04.2020 № 434 (в ред. от 30.05.2020) к наиболее пострадавшим в условиях ухудшения ситуации в результате распространения новой коронавирусной инфекции (продолжение):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504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22637" y="1268760"/>
            <a:ext cx="7320689" cy="5167369"/>
          </a:xfrm>
        </p:spPr>
        <p:txBody>
          <a:bodyPr>
            <a:normAutofit fontScale="47500" lnSpcReduction="20000"/>
          </a:bodyPr>
          <a:lstStyle/>
          <a:p>
            <a:r>
              <a:rPr lang="ru-RU" sz="3200" b="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Получат освобождение от уплаты налогов:</a:t>
            </a:r>
          </a:p>
          <a:p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Индивидуальные предприниматели</a:t>
            </a:r>
            <a:b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Организации, включенные  на основании налоговой отчетности за 2018 год в единый реестр субъектов малого и среднего предпринимательства и осуществляющие деятельность в отраслях российской экономики, в наибольшей степени пострадавших в условиях ухудшения ситуации в результате распространения новой коронавирусной инфекции, перечень которых утверждается Правительством Российской Федерации;</a:t>
            </a:r>
            <a:b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организации, включенные в реестр социально ориентированных некоммерческих организаций, которые с 2017 года являются получателями грантов Президента Российской Федерации (по результатам конкурсов, проведенных Фондом-оператором президентских грантов по развитию гражданского общества), получателями субсидий и грантов в рамках программ, реализуемых федеральными органами исполнительной власти, получателями субсидий и грантов в рамках программ, реализуемых органами исполнительной власти субъектов Российской Федерации, органами местного самоуправления, исполнителями общественно полезных услуг, поставщиками социальных услуг, ведение которого осуществляется уполномоченным Правительством Российской Федерации федеральным органом исполнительной власти в порядке, установленном Правительством Российской Федерации</a:t>
            </a:r>
            <a:b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Некоммерческие и религиозные организации, указанные в подпункте 19.6 пункта 1 статьи 265 НК РФ</a:t>
            </a:r>
            <a:r>
              <a:rPr lang="ru-RU" b="0" dirty="0" smtClean="0">
                <a:solidFill>
                  <a:schemeClr val="tx1"/>
                </a:solidFill>
              </a:rPr>
              <a:t/>
            </a:r>
            <a:br>
              <a:rPr lang="ru-RU" b="0" dirty="0" smtClean="0">
                <a:solidFill>
                  <a:schemeClr val="tx1"/>
                </a:solidFill>
              </a:rPr>
            </a:br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836712"/>
            <a:ext cx="8352927" cy="4320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700" dirty="0" smtClean="0">
                <a:latin typeface="Times New Roman" pitchFamily="18" charset="0"/>
                <a:ea typeface="+mn-ea"/>
                <a:cs typeface="Times New Roman" pitchFamily="18" charset="0"/>
              </a:rPr>
              <a:t>Федеральным законом от 08.06.2020 № 172 «О внесении изменений в часть вторую Налогового Кодекса Российской Федерации», внесены  изменения по  освобождение от исполнения обязанности уплатить налоги, авансовые платежи по налогам, сборам.</a:t>
            </a:r>
            <a:br>
              <a:rPr lang="ru-RU" sz="17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196752"/>
            <a:ext cx="8064896" cy="5023353"/>
          </a:xfrm>
        </p:spPr>
        <p:txBody>
          <a:bodyPr>
            <a:noAutofit/>
          </a:bodyPr>
          <a:lstStyle/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 по единому сельскохозяйственному налогу 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части авансового платежа за отчетный период полугодие 2020 года. Указанный в настоящем пункте авансовый платеж засчитывается в счет уплаты единого сельскохозяйственного налога по итогам налогового периода 2020 года;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 по налогу, уплачиваемому в связи с применением упрощенной системы налогообложения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- в части авансового платежа за отчетный период полугодие 2020 года, уменьшенного на сумму авансового платежа за отчетный период первый квартал 2020 года;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 по единому налогу на вмененный доход для отдельных видов деятельности 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части налога за второй квартал 2020 года;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 по транспортному налогу 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части налога и авансовых платежей по этому налогу за период владения объектом налогообложения с 1 апреля по 30 июня 2020 года в отношении объектов налогообложения, используемых (предназначенных для использования) в предпринимательской и (или) уставной деятельности;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налогу на имущество организаций 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части налога и авансовых платежей по этому налогу за период владения объектом налогообложения с 1 апреля по 30 июня 2020 года; 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 по земельному налогу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в части налога и авансовых платежей по этому налогу за период владения объектом налогообложения с 1 апреля по 30 июня 2020 года в отношении объектов налогообложения, используемых (предназначенных для использования) в предпринимательской и (или) уставной деятельности;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7) по налогу на имущество физических лиц 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в части налога за период владения объектом налогообложения с 1 апреля по 30 июня 2020 года в отношении объектов налогообложения, используемых (предназначенных для использования) в предпринимательской деятельности;</a:t>
            </a:r>
          </a:p>
          <a:p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8)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при исчислении (перерасчете) </a:t>
            </a:r>
            <a:r>
              <a:rPr lang="ru-RU" sz="13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суммы налога, подлежащего уплате в связи с применением патентной системы </a:t>
            </a:r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налогообложения в 2020 году индивидуальными предпринимателями, указанными в абзаце первом части 1 настоящей статьи, из количества дней срока, на который выдается патент, исключаются календарные дни, приходящиеся на апрель, май и июнь 2020 года.</a:t>
            </a:r>
          </a:p>
          <a:p>
            <a:r>
              <a:rPr lang="ru-RU" sz="1300" b="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3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352927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700" dirty="0" smtClean="0">
                <a:latin typeface="Times New Roman" pitchFamily="18" charset="0"/>
                <a:ea typeface="+mn-ea"/>
                <a:cs typeface="Times New Roman" pitchFamily="18" charset="0"/>
              </a:rPr>
              <a:t>Перечень налогов, авансовых платежей по налогам, освобождаемым от уплаты в соответствии с Федеральным законом от 08.06.2020 № 172 «О внесении изменений в часть вторую Налогового Кодекса Российской Федерации» </a:t>
            </a:r>
            <a:br>
              <a:rPr lang="ru-RU" sz="1700" dirty="0" smtClean="0"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E20E89E6-FE54-4E13-859C-1FA908D70D39}" type="slidenum">
              <a:rPr lang="ru-RU" sz="2400" smtClean="0"/>
              <a:pPr/>
              <a:t>9</a:t>
            </a:fld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58687" y="3244334"/>
            <a:ext cx="26581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 smtClean="0"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="" xmlns:p14="http://schemas.microsoft.com/office/powerpoint/2010/main" val="4068520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10907</TotalTime>
  <Words>589</Words>
  <Application>Microsoft Office PowerPoint</Application>
  <PresentationFormat>Экран (4:3)</PresentationFormat>
  <Paragraphs>134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9_Present_FNS2012_A4</vt:lpstr>
      <vt:lpstr>Слайд 1</vt:lpstr>
      <vt:lpstr>Постановлением Правительства РФ от 02.04.2020 № 409 для  налогоплательщиков: 1. Продлены на 3 месяца сроки представления налоговых деклараций, приходящиеся на март-май:</vt:lpstr>
      <vt:lpstr>2. Продлены сроки уплаты налогов на 4-6 месяцев для ИП и организаций, признанных постановлением Правительства от 03.04.2020 № 434 (в ред. от 30.05.2020) в наибольшей степени пострадавших в условиях ухудшения ситуации в результате распространения новой коронавирусной инфекции: 2.1. по специальным налоговым режимам </vt:lpstr>
      <vt:lpstr>2.2.  по имущественным налогам </vt:lpstr>
      <vt:lpstr>Виды деятельности, отнесенные постановлением Правительства от 03.04.2020 № 434 (в ред. от 30.05.2020) к наиболее пострадавшим в условиях ухудшения ситуации в результате распространения новой коронавирусной инфекции: </vt:lpstr>
      <vt:lpstr>   45.11.2 Торговля розничная легковыми автомобилями и легкими автотранспортными средствами в специализированных магазинах 45.11.3 Торговля розничная легковыми автомобилями и легкими автотранспортными средствами прочая 45.19.2 Торговля розничная прочими автотранспортными средствами, кроме пассажирских, в специализированных магазинах 45.19.3 Торговля розничная прочими автотранспортными средствами, кроме пассажирских, прочая 45.32 Торговля розничная автомобильными деталями, узлами и принадлежностями 45.40.2 Торговля розничная мотоциклами, их деталями, составными частями и принадлежностями в специализированных магазинах 45.40.3 Торговля розничная мотоциклами, их деталями, узлами и принадлежностями прочая 47.19 Торговля розничная прочая в неспециализированных магазинах 47.4 Торговля розничная информационным и коммуникационным оборудованием в специализированных магазинах 47.5 Торговля розничная прочими бытовыми изделиями в специализированных магазинах 47.6 Торговля розничная товарами культурно-развлекательного назначения в специализированных магазинах 47.7 Торговля розничная прочими товарами в специализированных магазинах 47.82 Торговля розничная в нестационарных торговых объектах и на рынках текстилем, одеждой и обувью 47.89 Торговля розничная в нестационарных торговых объектах и на рынках прочими товарами 47.99.2 Деятельность по осуществлению торговли через автоматы 41 Строительство зданий 42 Строительство инженерных сооружений 43 Работы строительные специализированные 68 Операции с недвижимым имуществом 70.10.1 – Деятельность по управлению финансово-промышленными группами 70.22 Консультирование по вопросам коммерческой деятельности и управления 82.1 Деятельность административно-хозяйственная и вспомогательная деятельность по обеспечению функционирования организации  82.9 Деятельность по предоставлению вспомогательных услуг для бизнеса, не включенная в другие группировки 96 Деятельность по предоставлению прочих персональных услуг 97 Деятельность по предоставлению прочих персональных услуг  </vt:lpstr>
      <vt:lpstr>   Федеральным законом от 08.06.2020 № 172 «О внесении изменений в часть вторую Налогового Кодекса Российской Федерации», внесены  изменения по  освобождение от исполнения обязанности уплатить налоги, авансовые платежи по налогам, сборам.  </vt:lpstr>
      <vt:lpstr>     Перечень налогов, авансовых платежей по налогам, освобождаемым от уплаты в соответствии с Федеральным законом от 08.06.2020 № 172 «О внесении изменений в часть вторую Налогового Кодекса Российской Федерации»  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налогового консультирования</dc:title>
  <dc:creator>Коньков Андрей Юрьевич</dc:creator>
  <cp:lastModifiedBy>Шевцова Светлана Ахатовна</cp:lastModifiedBy>
  <cp:revision>347</cp:revision>
  <cp:lastPrinted>2019-10-17T06:19:16Z</cp:lastPrinted>
  <dcterms:created xsi:type="dcterms:W3CDTF">2015-03-27T13:19:33Z</dcterms:created>
  <dcterms:modified xsi:type="dcterms:W3CDTF">2020-06-22T02:51:36Z</dcterms:modified>
</cp:coreProperties>
</file>